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1" autoAdjust="0"/>
    <p:restoredTop sz="94660"/>
  </p:normalViewPr>
  <p:slideViewPr>
    <p:cSldViewPr snapToGrid="0">
      <p:cViewPr varScale="1">
        <p:scale>
          <a:sx n="70" d="100"/>
          <a:sy n="70" d="100"/>
        </p:scale>
        <p:origin x="636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619A9-89EC-4D62-AC8A-D7C9110A2202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2DFCB-8B1F-439D-B02A-5A0DCDD5E88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28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DFCB-8B1F-439D-B02A-5A0DCDD5E882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668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24A110-B9DD-4106-8A4C-EB5208F83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E16E92-E809-4138-8B7B-251AF26C3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BAEF28-0BE0-4E56-AA7B-D8BA2C60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DCF57D-9850-4DF7-98FD-489B3951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ECDF11-02A1-4D68-97C6-13E09C12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914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C6BA7-1659-43FB-9EC6-A9898D35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6A5423-CBB2-45EE-9604-E9AAEE441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E03524-0BE9-4287-9D0B-91DB1B60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D1F62F-F631-401B-9449-D900AD894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573577-4ECC-4E45-9805-05102096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6104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6E12E9-071A-48ED-A1ED-860C6E412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75186FD-52E0-4C5C-935B-6D94BF384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C98BA9-71E7-4D52-936F-3896FDD36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2835D5-31EA-453D-95BE-F9C459EF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3332B3-9DBA-4D29-B97B-F3CF5F53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1484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793F5-4577-4E89-8DE8-8A22D67C2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E52C13-90AD-4DA1-8B19-844202A76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6CDF58-F156-42A4-8F34-58EECDD5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BCE906-AD36-4566-A2A2-82CC9BCC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ED0D29-751F-4F19-BFBC-C882D693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650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D374ED-67E7-4B30-9DA5-C05010EB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B48E97-7F28-49AF-BF33-BE39EB0A0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96D274-6B0D-45B0-B0F6-ED5A65C2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6BF1C-6590-428E-8442-61D4D49E8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A57E-1EB6-435E-87FC-559573B4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1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7DB40-C684-4326-8B38-B8813AEC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84A4E9-ABED-4603-8AA4-9BB48C85E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B426CC-5A11-4026-8029-D2057752E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2F2B0E-57B8-46A3-93E0-3419735E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7A3702-8151-4028-BCF7-905DB8FC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A6E65A-CDC8-4EA2-AACE-84F7A174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383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4266D-500C-49A8-BBFD-3CB544A52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4F3F04-AA80-4D2A-8ECB-314A4776B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6D9A82-201E-4AE4-ACAA-B3E3982D1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746FAA-3B99-4C2D-AC38-4B76B8B9E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99B68A-55DB-4432-9201-1FC08CA0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D10207-A51B-4AF6-9002-268D47E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127E5BC-9FDD-40E2-93D9-D61AA00F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B104BB0-64C9-47AF-A010-F8F5D9A8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7687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05FEC-DB6E-451E-ADB0-6EE60E95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ADF04B-7BE4-4501-8CFB-788C50CC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06CA7D-FBBB-4C11-8847-F82D6642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359F695-C8EF-4F29-A60F-00332730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0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F482DE-0D7C-40D6-9C98-1089F9FE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CC07D6C-BC55-4BDB-8432-D126FCC3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343FD4-7731-42E0-B7E6-BF43B6BC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896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B00341-BF81-4A7E-BF9B-3990CE96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8615BC-EF0C-4C12-9B32-E392F2DB4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EEEA9A-AFFD-499B-9DA8-8D9D17589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D88E00-38AC-47FB-A517-B2702C3B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A8B10C-63A8-4AEC-98D4-880B3B65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DA8CD6-8F9C-4C4F-B2C7-F847876F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422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09963-6164-4A60-ABDC-D33EED22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0395DED-56FE-4313-8969-78C7F9E2B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DB6BEB-4835-47B5-AA6E-2108CD148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2913D0-0625-4F11-8804-F0AC1EC6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E38C73-2AE3-4F6D-ACC7-1B553FFB1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1836EA-627F-4B2C-90A5-863B7178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47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F948F-198C-450C-9A57-9D214067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D66997-CCF5-412C-8A93-E1F13BE76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D339DF-1560-4002-8B8C-BF2C048F9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469C5-6D6A-47C8-AA51-64C346FB859B}" type="datetimeFigureOut">
              <a:rPr lang="ru-RU" smtClean="0"/>
              <a:t>24.04.2021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C89A64-D2B5-4F02-9FCA-F8EDEDE46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326C05-01DE-402A-B6EE-7BA414161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0BE76-DF15-41C8-884B-1493DC4857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550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&#1050;&#1091;&#1083;&#1100;&#1090;&#1091;&#1088;&#1072;" TargetMode="External"/><Relationship Id="rId4" Type="http://schemas.openxmlformats.org/officeDocument/2006/relationships/hyperlink" Target="https://uk.wikipedia.org/wiki/&#1050;&#1091;&#1083;&#1100;&#1090;&#1091;&#1088;&#1072;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microsoft.com/office/2007/relationships/hdphoto" Target="../media/hdphoto1.wdp"/><Relationship Id="rId7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Фон Культура - 34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13805F0B-36E8-425C-86B0-9D7861B3A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  <a14:imgEffect>
                      <a14:brightnessContrast bright="-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1" b="13930"/>
          <a:stretch/>
        </p:blipFill>
        <p:spPr bwMode="auto">
          <a:xfrm>
            <a:off x="-22749" y="34119"/>
            <a:ext cx="12192000" cy="67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F9E29-2651-4708-B03D-CCB55D85B5D7}"/>
              </a:ext>
            </a:extLst>
          </p:cNvPr>
          <p:cNvSpPr txBox="1"/>
          <p:nvPr/>
        </p:nvSpPr>
        <p:spPr>
          <a:xfrm>
            <a:off x="0" y="45037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Київський національний університет ім. Тараса Шевченка</a:t>
            </a:r>
          </a:p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ком’ютерних наук та кібрернетики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12CC2-671E-4087-A8CC-ED75895A0A33}"/>
              </a:ext>
            </a:extLst>
          </p:cNvPr>
          <p:cNvSpPr txBox="1"/>
          <p:nvPr/>
        </p:nvSpPr>
        <p:spPr>
          <a:xfrm>
            <a:off x="2106302" y="2211759"/>
            <a:ext cx="7979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Презентація на тему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uk-U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Поняття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культури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uk-U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багатозначність.Основні функції культури. Основи періодизації культури. Методологічні засади вивчення культури.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B9E28-86F5-485C-B65F-FE8CD8E050AA}"/>
              </a:ext>
            </a:extLst>
          </p:cNvPr>
          <p:cNvSpPr txBox="1"/>
          <p:nvPr/>
        </p:nvSpPr>
        <p:spPr>
          <a:xfrm>
            <a:off x="9121253" y="4896471"/>
            <a:ext cx="307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Підготував студент К-28</a:t>
            </a:r>
          </a:p>
          <a:p>
            <a:r>
              <a:rPr lang="uk-UA" i="1" dirty="0"/>
              <a:t>Гуща Дмитро</a:t>
            </a:r>
            <a:endParaRPr lang="ru-RU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277C8-0F99-4727-994A-509061D97E16}"/>
              </a:ext>
            </a:extLst>
          </p:cNvPr>
          <p:cNvSpPr txBox="1"/>
          <p:nvPr/>
        </p:nvSpPr>
        <p:spPr>
          <a:xfrm>
            <a:off x="4990530" y="6300661"/>
            <a:ext cx="221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3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Фон Культура - 34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AFB654B5-E6AC-46F0-818D-BFDA2C79B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  <a14:imgEffect>
                      <a14:brightnessContrast bright="-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1" b="13930"/>
          <a:stretch/>
        </p:blipFill>
        <p:spPr bwMode="auto">
          <a:xfrm>
            <a:off x="0" y="34119"/>
            <a:ext cx="12192000" cy="67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19B7D1-58C5-4EC2-B6F6-A848B1267974}"/>
              </a:ext>
            </a:extLst>
          </p:cNvPr>
          <p:cNvSpPr txBox="1"/>
          <p:nvPr/>
        </p:nvSpPr>
        <p:spPr>
          <a:xfrm>
            <a:off x="5072418" y="170597"/>
            <a:ext cx="2047164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dirty="0"/>
              <a:t>Висновки</a:t>
            </a: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6C528-C82D-4B7C-AD18-40231B9C12D4}"/>
              </a:ext>
            </a:extLst>
          </p:cNvPr>
          <p:cNvSpPr txBox="1"/>
          <p:nvPr/>
        </p:nvSpPr>
        <p:spPr>
          <a:xfrm>
            <a:off x="1066800" y="1188915"/>
            <a:ext cx="10058400" cy="175432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uk-UA" dirty="0"/>
              <a:t>Культура це суспільне явище, котре вбирає в себе духовні та матеріальні цінності.</a:t>
            </a:r>
          </a:p>
          <a:p>
            <a:pPr marL="342900" indent="-342900">
              <a:buAutoNum type="arabicParenR"/>
            </a:pPr>
            <a:r>
              <a:rPr lang="uk-UA" dirty="0"/>
              <a:t>Існує 3 форми та 3 види культури, з відповідним ознаками та напрямками</a:t>
            </a:r>
          </a:p>
          <a:p>
            <a:pPr marL="342900" indent="-342900">
              <a:buAutoNum type="arabicParenR"/>
            </a:pPr>
            <a:r>
              <a:rPr lang="uk-UA" dirty="0"/>
              <a:t>Визначилися з основними функціями культури, їх 10 і кожна з них не існує без іншої і тільки всі разом вони складають повну картину життя суспільства.</a:t>
            </a:r>
          </a:p>
          <a:p>
            <a:pPr marL="342900" indent="-342900">
              <a:buAutoNum type="arabicParenR"/>
            </a:pPr>
            <a:r>
              <a:rPr lang="uk-UA" dirty="0"/>
              <a:t>Зрозуміли що таке періодизація культури.</a:t>
            </a:r>
          </a:p>
          <a:p>
            <a:pPr marL="342900" indent="-342900">
              <a:buAutoNum type="arabicParenR"/>
            </a:pPr>
            <a:r>
              <a:rPr lang="uk-UA" dirty="0"/>
              <a:t>Розібрались за якими принципами досліджується та вивчається культура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87CE-0E3A-4F6F-B1E8-1586C929252D}"/>
              </a:ext>
            </a:extLst>
          </p:cNvPr>
          <p:cNvSpPr txBox="1"/>
          <p:nvPr/>
        </p:nvSpPr>
        <p:spPr>
          <a:xfrm>
            <a:off x="2256429" y="3315228"/>
            <a:ext cx="3839571" cy="7078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4000" dirty="0"/>
              <a:t>Дякую за увагу!</a:t>
            </a:r>
            <a:endParaRPr lang="ru-RU" sz="4000" dirty="0"/>
          </a:p>
        </p:txBody>
      </p:sp>
      <p:pic>
        <p:nvPicPr>
          <p:cNvPr id="9218" name="Picture 2" descr="Самые известные фотожабы картины Джоконда от знаменитых художников:  a_nasta_siya — LiveJournal">
            <a:extLst>
              <a:ext uri="{FF2B5EF4-FFF2-40B4-BE49-F238E27FC236}">
                <a16:creationId xmlns:a16="http://schemas.microsoft.com/office/drawing/2014/main" id="{BBC23DB4-D299-4EF3-BAAB-B1114EA1E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654" y="3368570"/>
            <a:ext cx="2641694" cy="29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1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2F623-032F-47DE-95C4-356AA10B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A8D72A-4F22-45A6-B356-7AAC91DD0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4" descr="Фон Культура - 34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B72CDA9C-11B3-4624-A645-5315FAB78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  <a14:imgEffect>
                      <a14:brightnessContrast bright="-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1" b="13930"/>
          <a:stretch/>
        </p:blipFill>
        <p:spPr bwMode="auto">
          <a:xfrm>
            <a:off x="0" y="34119"/>
            <a:ext cx="12192000" cy="67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D1214E-D7E3-4DE0-9A23-05031AFC13E2}"/>
              </a:ext>
            </a:extLst>
          </p:cNvPr>
          <p:cNvSpPr txBox="1"/>
          <p:nvPr/>
        </p:nvSpPr>
        <p:spPr>
          <a:xfrm>
            <a:off x="838200" y="681037"/>
            <a:ext cx="9329382" cy="21852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Джерела</a:t>
            </a:r>
            <a:r>
              <a:rPr lang="en-US" sz="2800" dirty="0"/>
              <a:t>:</a:t>
            </a:r>
          </a:p>
          <a:p>
            <a:pPr marL="342900" indent="-342900">
              <a:buAutoNum type="arabicParenR"/>
            </a:pPr>
            <a:r>
              <a:rPr lang="en-US" dirty="0">
                <a:hlinkClick r:id="rId4"/>
              </a:rPr>
              <a:t>https://uk.wikipedia.org/wiki/</a:t>
            </a:r>
            <a:r>
              <a:rPr lang="ru-RU" dirty="0">
                <a:hlinkClick r:id="rId4"/>
              </a:rPr>
              <a:t>Культура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>
                <a:hlinkClick r:id="rId5"/>
              </a:rPr>
              <a:t>https://ru.wikipedia.org/wiki/</a:t>
            </a:r>
            <a:r>
              <a:rPr lang="ru-RU" dirty="0">
                <a:hlinkClick r:id="rId5"/>
              </a:rPr>
              <a:t>Культура</a:t>
            </a:r>
            <a:endParaRPr lang="en-US" dirty="0"/>
          </a:p>
          <a:p>
            <a:pPr marL="342900" indent="-342900">
              <a:buFontTx/>
              <a:buAutoNum type="arabicParenR"/>
            </a:pPr>
            <a:r>
              <a:rPr lang="ru-RU" dirty="0"/>
              <a:t>Вячеслав Липинський та його доба: Книга перша. Наукове видання. - Видання друге,</a:t>
            </a:r>
            <a:br>
              <a:rPr lang="ru-RU" dirty="0"/>
            </a:br>
            <a:r>
              <a:rPr lang="ru-RU" dirty="0"/>
              <a:t>доопрацьоване та доповнене. - Упорядники Т. Осташко, Ю. Терещенко. - Київ: Темпора,</a:t>
            </a:r>
            <a:br>
              <a:rPr lang="ru-RU" dirty="0"/>
            </a:br>
            <a:r>
              <a:rPr lang="ru-RU" dirty="0"/>
              <a:t>2010.- 560 с.; 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425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DB924-2CF9-488C-9EF7-DF654CDD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98C0A9-D422-4709-8449-04B8785B6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4" descr="Фон Культура - 34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9D46E7CA-5EB9-4C8A-86FD-48B4FC713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  <a14:imgEffect>
                      <a14:brightnessContrast bright="-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1" b="13930"/>
          <a:stretch/>
        </p:blipFill>
        <p:spPr bwMode="auto">
          <a:xfrm>
            <a:off x="0" y="34119"/>
            <a:ext cx="12192000" cy="67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DCC82-0F19-4E90-91DA-224F967146A3}"/>
              </a:ext>
            </a:extLst>
          </p:cNvPr>
          <p:cNvSpPr txBox="1"/>
          <p:nvPr/>
        </p:nvSpPr>
        <p:spPr>
          <a:xfrm>
            <a:off x="4519683" y="281414"/>
            <a:ext cx="3152633" cy="40011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2000" dirty="0"/>
              <a:t>Що таке взагалі культура?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D070F-EB52-4634-9B28-E06BCCC9AADF}"/>
              </a:ext>
            </a:extLst>
          </p:cNvPr>
          <p:cNvSpPr txBox="1"/>
          <p:nvPr/>
        </p:nvSpPr>
        <p:spPr>
          <a:xfrm>
            <a:off x="363935" y="957212"/>
            <a:ext cx="5117911" cy="147732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За визначенням</a:t>
            </a:r>
            <a:r>
              <a:rPr lang="en-US" dirty="0"/>
              <a:t>:</a:t>
            </a:r>
          </a:p>
          <a:p>
            <a:r>
              <a:rPr lang="uk-UA" dirty="0"/>
              <a:t>Культура – це сукупність матеріальних і духовних цінностей, створених людством протягом його історії, історично набутий набір правил усередині соціуму для його збереження та гармонізації</a:t>
            </a:r>
            <a:r>
              <a:rPr lang="ru-RU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FEC74-3F9E-4B0E-9F0A-88E8912F59AA}"/>
              </a:ext>
            </a:extLst>
          </p:cNvPr>
          <p:cNvSpPr txBox="1"/>
          <p:nvPr/>
        </p:nvSpPr>
        <p:spPr>
          <a:xfrm>
            <a:off x="6095999" y="4259861"/>
            <a:ext cx="5404514" cy="175432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Кажучи простими словами, культура – це все що створює людина і при цьому, що створює людину в свій час. Література, мистецтво, філософія, в цих ремеслах знаходяться найбільш знакові компоненти культури, оскільки вони створюються людством з метою пізнання самого себе і перевтілення людства.</a:t>
            </a:r>
            <a:endParaRPr lang="ru-RU" dirty="0"/>
          </a:p>
        </p:txBody>
      </p:sp>
      <p:pic>
        <p:nvPicPr>
          <p:cNvPr id="2052" name="Picture 4" descr="AltamiraBison.jpg">
            <a:extLst>
              <a:ext uri="{FF2B5EF4-FFF2-40B4-BE49-F238E27FC236}">
                <a16:creationId xmlns:a16="http://schemas.microsoft.com/office/drawing/2014/main" id="{56ADB71A-23EF-44C1-9013-A6BBCCBB2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81" y="1027906"/>
            <a:ext cx="3681484" cy="298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thumb/b/bf/Musicians_and_dancers_on_fresco_at_Tomb_of_Nebamun.jpg/1280px-Musicians_and_dancers_on_fresco_at_Tomb_of_Nebamun.jpg">
            <a:extLst>
              <a:ext uri="{FF2B5EF4-FFF2-40B4-BE49-F238E27FC236}">
                <a16:creationId xmlns:a16="http://schemas.microsoft.com/office/drawing/2014/main" id="{DB38CA11-6209-4189-924D-AC3F736E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19" y="2587689"/>
            <a:ext cx="4295065" cy="29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E3E875-86C8-467B-B4F4-FE6EEC6B29BB}"/>
              </a:ext>
            </a:extLst>
          </p:cNvPr>
          <p:cNvSpPr txBox="1"/>
          <p:nvPr/>
        </p:nvSpPr>
        <p:spPr>
          <a:xfrm>
            <a:off x="1202709" y="5653256"/>
            <a:ext cx="3543868" cy="9233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Частіше за все під поняттям культури розуміють діяльність людини в самих різних її проявах.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852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Фон Культура - 34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207730C8-1E4D-4DE5-A798-F31D88B5F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  <a14:imgEffect>
                      <a14:brightnessContrast bright="-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1" b="13930"/>
          <a:stretch/>
        </p:blipFill>
        <p:spPr bwMode="auto">
          <a:xfrm>
            <a:off x="13648" y="34119"/>
            <a:ext cx="12192000" cy="678976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75CEA-98C3-43E0-8E42-E2439928D817}"/>
              </a:ext>
            </a:extLst>
          </p:cNvPr>
          <p:cNvSpPr txBox="1"/>
          <p:nvPr/>
        </p:nvSpPr>
        <p:spPr>
          <a:xfrm>
            <a:off x="4949588" y="261807"/>
            <a:ext cx="2570328" cy="4616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Форми культури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04E74-D44A-4404-9128-CF45A7A86AA9}"/>
              </a:ext>
            </a:extLst>
          </p:cNvPr>
          <p:cNvSpPr txBox="1"/>
          <p:nvPr/>
        </p:nvSpPr>
        <p:spPr>
          <a:xfrm>
            <a:off x="477670" y="941695"/>
            <a:ext cx="11546007" cy="147732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b="1" dirty="0"/>
              <a:t>Елітарна культура</a:t>
            </a:r>
          </a:p>
          <a:p>
            <a:pPr algn="ctr"/>
            <a:r>
              <a:rPr lang="uk-UA" dirty="0"/>
              <a:t>Вона створюється привілейованою частиною суспільства, або за замовленням професійними творцями. Вона включає до себе витончене мистецтво, класичну музику та літературу, та також манери, етикет, церемонії й ритуали. Як правило елітарна культура на десятиліття випереджає рівень сприйняття середньостатистичної людини. Круг ії поціновувачів складає високоосвічена частина суспільства</a:t>
            </a:r>
          </a:p>
        </p:txBody>
      </p:sp>
      <p:pic>
        <p:nvPicPr>
          <p:cNvPr id="3078" name="Picture 6" descr="Что хотел сказать автор одной из самых известных картин в мире">
            <a:extLst>
              <a:ext uri="{FF2B5EF4-FFF2-40B4-BE49-F238E27FC236}">
                <a16:creationId xmlns:a16="http://schemas.microsoft.com/office/drawing/2014/main" id="{510C16A8-F1E5-4C51-BC1E-2EC43DC5C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34" y="2477285"/>
            <a:ext cx="3310554" cy="428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Сальвадор Дали (Salvador Dali) и его сюрреалистические картины">
            <a:extLst>
              <a:ext uri="{FF2B5EF4-FFF2-40B4-BE49-F238E27FC236}">
                <a16:creationId xmlns:a16="http://schemas.microsoft.com/office/drawing/2014/main" id="{62F697E2-4DCB-443B-81DC-BC4DA6B25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73" y="2754193"/>
            <a:ext cx="5128949" cy="37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97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Фон Культура - 34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85D69B59-0E31-4F32-893D-7F626F93D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  <a14:imgEffect>
                      <a14:brightnessContrast bright="-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1" b="13930"/>
          <a:stretch/>
        </p:blipFill>
        <p:spPr bwMode="auto">
          <a:xfrm>
            <a:off x="0" y="34119"/>
            <a:ext cx="12192000" cy="67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A2510-D311-4200-B7E4-DA8E096986FF}"/>
              </a:ext>
            </a:extLst>
          </p:cNvPr>
          <p:cNvSpPr txBox="1"/>
          <p:nvPr/>
        </p:nvSpPr>
        <p:spPr>
          <a:xfrm>
            <a:off x="1037230" y="259307"/>
            <a:ext cx="10890913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/>
              <a:t>Народна </a:t>
            </a:r>
            <a:r>
              <a:rPr lang="uk-UA" b="1" dirty="0"/>
              <a:t>культура</a:t>
            </a:r>
          </a:p>
          <a:p>
            <a:pPr algn="ctr"/>
            <a:r>
              <a:rPr lang="uk-UA" dirty="0"/>
              <a:t>Вона створюється невідомими митцями, не маючими професійної підготовки. Народна культура містить в собі міфи, легенди, думи, епоси, пісні, танці, народні обряди та традиції. Саме в народній культурі відображаються національні особливості народу, специфічні сторони та ознаки суспільства.</a:t>
            </a:r>
            <a:endParaRPr lang="ru-RU" dirty="0"/>
          </a:p>
        </p:txBody>
      </p:sp>
      <p:pic>
        <p:nvPicPr>
          <p:cNvPr id="4098" name="Picture 2" descr="Как язык отражает культуру разных народов | Keker">
            <a:extLst>
              <a:ext uri="{FF2B5EF4-FFF2-40B4-BE49-F238E27FC236}">
                <a16:creationId xmlns:a16="http://schemas.microsoft.com/office/drawing/2014/main" id="{BF0F0922-70E4-4083-A44F-B42F2F67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92" y="1684824"/>
            <a:ext cx="4602016" cy="320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▷ Немецкая культура и традиции 🥇 cultmir.ru">
            <a:extLst>
              <a:ext uri="{FF2B5EF4-FFF2-40B4-BE49-F238E27FC236}">
                <a16:creationId xmlns:a16="http://schemas.microsoft.com/office/drawing/2014/main" id="{EF4872CA-0D6A-49AA-9AC8-260D53ED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31" y="1539069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Культура Великобритании">
            <a:extLst>
              <a:ext uri="{FF2B5EF4-FFF2-40B4-BE49-F238E27FC236}">
                <a16:creationId xmlns:a16="http://schemas.microsoft.com/office/drawing/2014/main" id="{327A8BFF-5343-44DD-A6D1-C41CDB1DF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0" r="18288"/>
          <a:stretch/>
        </p:blipFill>
        <p:spPr bwMode="auto">
          <a:xfrm>
            <a:off x="7249456" y="3398862"/>
            <a:ext cx="4309061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Что нам рассказывает украинская культура">
            <a:extLst>
              <a:ext uri="{FF2B5EF4-FFF2-40B4-BE49-F238E27FC236}">
                <a16:creationId xmlns:a16="http://schemas.microsoft.com/office/drawing/2014/main" id="{DF404D5A-5065-4183-B39C-6E5E2B18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65" y="4036432"/>
            <a:ext cx="4412068" cy="250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6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Фон Культура - 34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1AF0380B-4B72-43A8-BEA9-22E15D4AF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  <a14:imgEffect>
                      <a14:brightnessContrast bright="-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1" b="13930"/>
          <a:stretch/>
        </p:blipFill>
        <p:spPr bwMode="auto">
          <a:xfrm>
            <a:off x="0" y="34119"/>
            <a:ext cx="12192000" cy="67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F1884-6932-4869-A800-EBCBBCC5BDDE}"/>
              </a:ext>
            </a:extLst>
          </p:cNvPr>
          <p:cNvSpPr txBox="1"/>
          <p:nvPr/>
        </p:nvSpPr>
        <p:spPr>
          <a:xfrm>
            <a:off x="645994" y="327546"/>
            <a:ext cx="11132024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b="1" dirty="0"/>
              <a:t>Масова культура</a:t>
            </a:r>
          </a:p>
          <a:p>
            <a:pPr algn="ctr"/>
            <a:r>
              <a:rPr lang="uk-UA" dirty="0"/>
              <a:t>Це культура в якій набагато менше художньої цінності на відміну від народної або елітарної. Вона зрозуміла усім шарам суспільства. Масова культура з’явилась в середині ХХ ст. Це було зв’язано зі стрімким розвитком СМІ і комунікації. Масова культура може бути як інтернаціональною так і національною.</a:t>
            </a:r>
          </a:p>
        </p:txBody>
      </p:sp>
      <p:pic>
        <p:nvPicPr>
          <p:cNvPr id="5124" name="Picture 4" descr="The Beatles — Википедия">
            <a:extLst>
              <a:ext uri="{FF2B5EF4-FFF2-40B4-BE49-F238E27FC236}">
                <a16:creationId xmlns:a16="http://schemas.microsoft.com/office/drawing/2014/main" id="{4DF19F44-32D5-48B7-94FF-76E96D06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28" y="1962648"/>
            <a:ext cx="26098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Звёздные войны. Эпизод I: Скрытая угроза — Википедия">
            <a:extLst>
              <a:ext uri="{FF2B5EF4-FFF2-40B4-BE49-F238E27FC236}">
                <a16:creationId xmlns:a16="http://schemas.microsoft.com/office/drawing/2014/main" id="{73F3F4B8-7A67-4AC2-95BD-2158A32AF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22" y="3005246"/>
            <a:ext cx="2133031" cy="317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Дискография Верки Сердючки — Википедия">
            <a:extLst>
              <a:ext uri="{FF2B5EF4-FFF2-40B4-BE49-F238E27FC236}">
                <a16:creationId xmlns:a16="http://schemas.microsoft.com/office/drawing/2014/main" id="{9849E489-8E2D-4958-8D00-4447F4395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00" y="1766252"/>
            <a:ext cx="2222410" cy="28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Nirvana, Kurt Cobain | Курт кобейн, Концертные плакаты, Нирвана">
            <a:extLst>
              <a:ext uri="{FF2B5EF4-FFF2-40B4-BE49-F238E27FC236}">
                <a16:creationId xmlns:a16="http://schemas.microsoft.com/office/drawing/2014/main" id="{488E473E-8616-40A5-A475-E56F076A0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475" y="3356622"/>
            <a:ext cx="2222410" cy="332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D12 - Биография / Rhyme.ru">
            <a:extLst>
              <a:ext uri="{FF2B5EF4-FFF2-40B4-BE49-F238E27FC236}">
                <a16:creationId xmlns:a16="http://schemas.microsoft.com/office/drawing/2014/main" id="{DD8DCE51-5EA9-411A-858D-CEC8C701D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17" y="1656928"/>
            <a:ext cx="3595515" cy="26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Гарри Поттер и философский камень (фильм) — Википедия">
            <a:extLst>
              <a:ext uri="{FF2B5EF4-FFF2-40B4-BE49-F238E27FC236}">
                <a16:creationId xmlns:a16="http://schemas.microsoft.com/office/drawing/2014/main" id="{9EF14037-882B-42E0-8C24-1F021CE8F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351" y="3532250"/>
            <a:ext cx="2222410" cy="301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Interstellar&quot; on Behance by Laura Robue | Space movie posters, Interstellar  movie, Interstellar movie poster">
            <a:extLst>
              <a:ext uri="{FF2B5EF4-FFF2-40B4-BE49-F238E27FC236}">
                <a16:creationId xmlns:a16="http://schemas.microsoft.com/office/drawing/2014/main" id="{09C03954-9E44-41C6-9ACC-8959FAB7A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10" y="2986595"/>
            <a:ext cx="2596830" cy="36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Книга «1984» Джордж Оруэлл купить на YAKABOO.ua | 978-966-993-169-6">
            <a:extLst>
              <a:ext uri="{FF2B5EF4-FFF2-40B4-BE49-F238E27FC236}">
                <a16:creationId xmlns:a16="http://schemas.microsoft.com/office/drawing/2014/main" id="{6F2E80D1-5C70-4157-8C58-5426B7A33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695" y="2139740"/>
            <a:ext cx="1578187" cy="224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2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Фон Культура - 34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56A650FB-CAB9-4DDC-81E8-277CDC18B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  <a14:imgEffect>
                      <a14:brightnessContrast bright="-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1" b="13930"/>
          <a:stretch/>
        </p:blipFill>
        <p:spPr bwMode="auto">
          <a:xfrm>
            <a:off x="0" y="34119"/>
            <a:ext cx="12192000" cy="67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02368F-5893-44B0-84F9-7F485458EE6B}"/>
              </a:ext>
            </a:extLst>
          </p:cNvPr>
          <p:cNvSpPr txBox="1"/>
          <p:nvPr/>
        </p:nvSpPr>
        <p:spPr>
          <a:xfrm>
            <a:off x="466298" y="750627"/>
            <a:ext cx="11259403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/>
              <a:t>Сукупність норм та установ, якими користується більша частина суспільства має назву </a:t>
            </a:r>
            <a:r>
              <a:rPr lang="uk-UA" b="1" dirty="0"/>
              <a:t>домінуючої культури</a:t>
            </a:r>
            <a:r>
              <a:rPr lang="uk-UA" dirty="0"/>
              <a:t>. Але оскільки суспільство не однорідний об’єкт і розпадається на велику кількість груп – демографічних,  національних, професіональних, поступово у кожної з них формується власна культура, тобто своя система цінностей і правил поведінки. Вони і складають окремі субкультури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75DE1-0F7A-428B-84B8-11F1392C0E30}"/>
              </a:ext>
            </a:extLst>
          </p:cNvPr>
          <p:cNvSpPr txBox="1"/>
          <p:nvPr/>
        </p:nvSpPr>
        <p:spPr>
          <a:xfrm>
            <a:off x="466297" y="2117425"/>
            <a:ext cx="11259403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/>
              <a:t>Субкультура є частиною загальної культури суспільства. Виділяють професійні, релігійні, національні субкультури. Відмінності від загальної культури можуть бути дуже сильними.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08191-7C35-442E-AB26-501E3702A2E4}"/>
              </a:ext>
            </a:extLst>
          </p:cNvPr>
          <p:cNvSpPr txBox="1"/>
          <p:nvPr/>
        </p:nvSpPr>
        <p:spPr>
          <a:xfrm>
            <a:off x="466296" y="2930225"/>
            <a:ext cx="11259403" cy="9233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/>
              <a:t>Контркультура це теж субкультура, проте вона не просто відміняється від домінуючої, проте проводить їй супротив, знаходиться в конфлікті з нею. Приклад тому – тероризм, має свою субкультуру, котра конфліктує з людською культурою.</a:t>
            </a:r>
            <a:endParaRPr lang="ru-RU" dirty="0"/>
          </a:p>
        </p:txBody>
      </p:sp>
      <p:pic>
        <p:nvPicPr>
          <p:cNvPr id="6146" name="Picture 2" descr="Контркультуры - Субкультуры 21 века">
            <a:extLst>
              <a:ext uri="{FF2B5EF4-FFF2-40B4-BE49-F238E27FC236}">
                <a16:creationId xmlns:a16="http://schemas.microsoft.com/office/drawing/2014/main" id="{794AA7A8-1447-4300-8829-19F2F849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99" y="4137583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1BF84-D66F-4DF4-98C3-C426EFA7D7A8}"/>
              </a:ext>
            </a:extLst>
          </p:cNvPr>
          <p:cNvSpPr txBox="1"/>
          <p:nvPr/>
        </p:nvSpPr>
        <p:spPr>
          <a:xfrm>
            <a:off x="9289580" y="6141782"/>
            <a:ext cx="2538483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Приклад контркультури</a:t>
            </a:r>
            <a:endParaRPr lang="ru-RU" dirty="0"/>
          </a:p>
        </p:txBody>
      </p:sp>
      <p:pic>
        <p:nvPicPr>
          <p:cNvPr id="6150" name="Picture 6" descr="Культура Украины — Википедия">
            <a:extLst>
              <a:ext uri="{FF2B5EF4-FFF2-40B4-BE49-F238E27FC236}">
                <a16:creationId xmlns:a16="http://schemas.microsoft.com/office/drawing/2014/main" id="{B9229799-2AEA-4777-8E06-66797032E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5" r="23254"/>
          <a:stretch/>
        </p:blipFill>
        <p:spPr bwMode="auto">
          <a:xfrm>
            <a:off x="955343" y="3983467"/>
            <a:ext cx="3180493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A14F88-00E2-4BB1-943C-0012FB7634F0}"/>
              </a:ext>
            </a:extLst>
          </p:cNvPr>
          <p:cNvSpPr txBox="1"/>
          <p:nvPr/>
        </p:nvSpPr>
        <p:spPr>
          <a:xfrm>
            <a:off x="1017039" y="6353118"/>
            <a:ext cx="3057099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Домінуюча культура в Україні</a:t>
            </a:r>
            <a:endParaRPr lang="ru-RU" dirty="0"/>
          </a:p>
        </p:txBody>
      </p:sp>
      <p:pic>
        <p:nvPicPr>
          <p:cNvPr id="6154" name="Picture 10" descr="Приклади субкультур - Субкультура">
            <a:extLst>
              <a:ext uri="{FF2B5EF4-FFF2-40B4-BE49-F238E27FC236}">
                <a16:creationId xmlns:a16="http://schemas.microsoft.com/office/drawing/2014/main" id="{2BA26A1E-06D8-455E-B3B7-05AD4043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28" y="4036401"/>
            <a:ext cx="3534700" cy="216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8849ED-4098-4B13-BA93-65D025EA1D8C}"/>
              </a:ext>
            </a:extLst>
          </p:cNvPr>
          <p:cNvSpPr txBox="1"/>
          <p:nvPr/>
        </p:nvSpPr>
        <p:spPr>
          <a:xfrm>
            <a:off x="5537218" y="6326015"/>
            <a:ext cx="228472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Приклад субкультури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59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926AF-D16A-42DF-AB07-F1C504741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CBFB98-FAB0-4A66-92CC-583564E64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4" descr="Фон Культура - 34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93FFC1A5-7C04-4F12-9FE5-9E5B52529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  <a14:imgEffect>
                      <a14:brightnessContrast bright="-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1" b="13930"/>
          <a:stretch/>
        </p:blipFill>
        <p:spPr bwMode="auto">
          <a:xfrm>
            <a:off x="0" y="34119"/>
            <a:ext cx="12192000" cy="67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F0D76-425A-4476-A4D2-7AC6D2171A8A}"/>
              </a:ext>
            </a:extLst>
          </p:cNvPr>
          <p:cNvSpPr txBox="1"/>
          <p:nvPr/>
        </p:nvSpPr>
        <p:spPr>
          <a:xfrm>
            <a:off x="4896134" y="219372"/>
            <a:ext cx="2399731" cy="4616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2400" dirty="0"/>
              <a:t>Функції культури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90BD0-8B80-4BE3-B845-FB36354D044F}"/>
              </a:ext>
            </a:extLst>
          </p:cNvPr>
          <p:cNvSpPr txBox="1"/>
          <p:nvPr/>
        </p:nvSpPr>
        <p:spPr>
          <a:xfrm>
            <a:off x="168322" y="1859023"/>
            <a:ext cx="3158320" cy="36933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Є формальний перелік основних функцій яка виконує культура</a:t>
            </a:r>
            <a:r>
              <a:rPr lang="en-US" dirty="0"/>
              <a:t>:</a:t>
            </a:r>
          </a:p>
          <a:p>
            <a:r>
              <a:rPr lang="uk-UA" dirty="0"/>
              <a:t>1)Адаптаційна</a:t>
            </a:r>
          </a:p>
          <a:p>
            <a:r>
              <a:rPr lang="uk-UA" dirty="0"/>
              <a:t>2)Пізнавальна</a:t>
            </a:r>
          </a:p>
          <a:p>
            <a:r>
              <a:rPr lang="uk-UA" dirty="0"/>
              <a:t>3)Аксіологічна</a:t>
            </a:r>
          </a:p>
          <a:p>
            <a:r>
              <a:rPr lang="uk-UA" dirty="0"/>
              <a:t>4)Інформаційна</a:t>
            </a:r>
          </a:p>
          <a:p>
            <a:r>
              <a:rPr lang="uk-UA" dirty="0"/>
              <a:t>5)Комунікативна</a:t>
            </a:r>
          </a:p>
          <a:p>
            <a:r>
              <a:rPr lang="uk-UA" dirty="0"/>
              <a:t>6)Нормативна</a:t>
            </a:r>
          </a:p>
          <a:p>
            <a:r>
              <a:rPr lang="uk-UA" dirty="0"/>
              <a:t>7)Гуманістична</a:t>
            </a:r>
          </a:p>
          <a:p>
            <a:r>
              <a:rPr lang="uk-UA" dirty="0"/>
              <a:t>8</a:t>
            </a:r>
            <a:r>
              <a:rPr lang="uk-UA" noProof="1"/>
              <a:t>)Людинотворча</a:t>
            </a:r>
          </a:p>
          <a:p>
            <a:r>
              <a:rPr lang="uk-UA" dirty="0"/>
              <a:t>9)Виховна</a:t>
            </a:r>
          </a:p>
          <a:p>
            <a:r>
              <a:rPr lang="uk-UA" dirty="0"/>
              <a:t>10)Світоглядна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63224-7543-49BC-9E4A-C806487B0076}"/>
              </a:ext>
            </a:extLst>
          </p:cNvPr>
          <p:cNvSpPr txBox="1"/>
          <p:nvPr/>
        </p:nvSpPr>
        <p:spPr>
          <a:xfrm>
            <a:off x="3494964" y="1027906"/>
            <a:ext cx="8528714" cy="535531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Адаптаційна – прилаштування людини до встановлених в суспільстві норм та оцінок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Пізнавальна – ознайомлення з природними законами, соціальними явищами які існують у суспільстві та середовищі існування.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Аксіологічна – самоідентифікація себе у суспільстві, визначення життєвих орієнтирів.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Інформаційна – дає індивідууму інформацію. Культура це така система яка має змогу створювати та запам’ятовувати інформацію.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Комунікативна – спілкування без вербальних засобів. Спілкування через твори, музику, архітектуру, витвори мистецтв які входять в скарбницю культурних цінностей.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Нормативна – контроль знань та поширення знань про вказані в суспільстві норми.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Гуманістична – виховування почуття людської гідності задля реалізації верховних цінностей.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noProof="1"/>
              <a:t>Людинотворча</a:t>
            </a:r>
            <a:r>
              <a:rPr lang="uk-UA" dirty="0"/>
              <a:t> – пошук та виявлення істотних сил людини, духовного 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Виховна – культура як фактор саморозвитку людини.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Світоглядна – створення системи ціннісних і духовних чинників, життя те сенсу людини.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477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861C9-D102-4896-9861-C6E3CF65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1E5DD7-D4D4-496A-9C73-F3568C0CC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4" descr="Фон Культура - 34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57F17B4A-7967-488A-844C-E2FA3D4F8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  <a14:imgEffect>
                      <a14:brightnessContrast bright="-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1" b="13930"/>
          <a:stretch/>
        </p:blipFill>
        <p:spPr bwMode="auto">
          <a:xfrm>
            <a:off x="0" y="34119"/>
            <a:ext cx="12192000" cy="67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94C94-A514-4010-97B5-BF708ADA9F04}"/>
              </a:ext>
            </a:extLst>
          </p:cNvPr>
          <p:cNvSpPr txBox="1"/>
          <p:nvPr/>
        </p:nvSpPr>
        <p:spPr>
          <a:xfrm>
            <a:off x="1189628" y="778007"/>
            <a:ext cx="9812740" cy="230832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dirty="0"/>
              <a:t>Історичні знання структуруються періодизацією – встановленням послідовності етапів у розвитку суспільства. В сучасній культурології прийнята наступна періодизація історії європейскої культури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Первісна культура (до 4 тис. до н.е.)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Культура стародавнього миру(4 тис. до н.е. – </a:t>
            </a:r>
            <a:r>
              <a:rPr lang="en-US" dirty="0"/>
              <a:t>V </a:t>
            </a:r>
            <a:r>
              <a:rPr lang="uk-UA" dirty="0"/>
              <a:t>в. н.е.)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Культура середньовіччя(</a:t>
            </a:r>
            <a:r>
              <a:rPr lang="en-US" dirty="0"/>
              <a:t>V </a:t>
            </a:r>
            <a:r>
              <a:rPr lang="uk-UA" dirty="0"/>
              <a:t>–</a:t>
            </a:r>
            <a:r>
              <a:rPr lang="en-US" dirty="0"/>
              <a:t> XIV </a:t>
            </a:r>
            <a:r>
              <a:rPr lang="uk-UA" dirty="0"/>
              <a:t>ст.)</a:t>
            </a:r>
            <a:r>
              <a:rPr lang="en-US" dirty="0"/>
              <a:t>;</a:t>
            </a:r>
            <a:endParaRPr lang="uk-U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Культура Відродження або Ренесансу(</a:t>
            </a:r>
            <a:r>
              <a:rPr lang="en-US" dirty="0"/>
              <a:t>XIV — XVI</a:t>
            </a:r>
            <a:r>
              <a:rPr lang="uk-UA" dirty="0"/>
              <a:t> ст.)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Культура нового часу (</a:t>
            </a:r>
            <a:r>
              <a:rPr lang="en-US" dirty="0"/>
              <a:t>XVI – XIX </a:t>
            </a:r>
            <a:r>
              <a:rPr lang="uk-UA" dirty="0"/>
              <a:t>ст.)</a:t>
            </a:r>
            <a:r>
              <a:rPr lang="en-US" dirty="0"/>
              <a:t>;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Культура новітнього часу(1914-начі часи)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BB0B2-ACDF-40B6-BD1A-9B6FED75A5EC}"/>
              </a:ext>
            </a:extLst>
          </p:cNvPr>
          <p:cNvSpPr txBox="1"/>
          <p:nvPr/>
        </p:nvSpPr>
        <p:spPr>
          <a:xfrm>
            <a:off x="4506034" y="230188"/>
            <a:ext cx="3179929" cy="4616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2400" dirty="0"/>
              <a:t>Періодизація культури </a:t>
            </a:r>
            <a:endParaRPr lang="ru-RU" sz="2400" dirty="0"/>
          </a:p>
        </p:txBody>
      </p:sp>
      <p:pic>
        <p:nvPicPr>
          <p:cNvPr id="7172" name="Picture 4" descr="Первісна культура. Особливості первісної культури">
            <a:extLst>
              <a:ext uri="{FF2B5EF4-FFF2-40B4-BE49-F238E27FC236}">
                <a16:creationId xmlns:a16="http://schemas.microsoft.com/office/drawing/2014/main" id="{7BF17808-AF7C-4C14-86B1-C8F00EAC8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1" y="3185213"/>
            <a:ext cx="3725555" cy="206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Епоха Відродження коротко - Dovidka.biz.ua">
            <a:extLst>
              <a:ext uri="{FF2B5EF4-FFF2-40B4-BE49-F238E27FC236}">
                <a16:creationId xmlns:a16="http://schemas.microsoft.com/office/drawing/2014/main" id="{EADC797F-A06C-4BEB-9DA0-713C917F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74" y="3164747"/>
            <a:ext cx="3289400" cy="245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Трипільська культура залишається суцільною загадкою – археолог Михайло  Відейко">
            <a:extLst>
              <a:ext uri="{FF2B5EF4-FFF2-40B4-BE49-F238E27FC236}">
                <a16:creationId xmlns:a16="http://schemas.microsoft.com/office/drawing/2014/main" id="{39CD918F-4142-408B-8C5E-0918316D6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8"/>
          <a:stretch/>
        </p:blipFill>
        <p:spPr bwMode="auto">
          <a:xfrm>
            <a:off x="1895410" y="4498047"/>
            <a:ext cx="3886200" cy="204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Курс лекцій «Історія мистецтв новітнього часу ХІХ–ХХ ст.» — Платформа —  Курси">
            <a:extLst>
              <a:ext uri="{FF2B5EF4-FFF2-40B4-BE49-F238E27FC236}">
                <a16:creationId xmlns:a16="http://schemas.microsoft.com/office/drawing/2014/main" id="{B105F88A-0757-4E40-AE99-D03EA49CD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2366"/>
          <a:stretch/>
        </p:blipFill>
        <p:spPr bwMode="auto">
          <a:xfrm>
            <a:off x="8689303" y="3257633"/>
            <a:ext cx="3367289" cy="220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Лекція: &quot;Доба Просвітництва. Іронічна посмішка інтелекту&quot; — Платформа —  Афіша">
            <a:extLst>
              <a:ext uri="{FF2B5EF4-FFF2-40B4-BE49-F238E27FC236}">
                <a16:creationId xmlns:a16="http://schemas.microsoft.com/office/drawing/2014/main" id="{8BD577CF-E734-4A59-A3BF-655855C76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33" y="4353999"/>
            <a:ext cx="2973431" cy="230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0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Фон Культура - 34 фото для презентаций и картинок на рабочий стол">
            <a:extLst>
              <a:ext uri="{FF2B5EF4-FFF2-40B4-BE49-F238E27FC236}">
                <a16:creationId xmlns:a16="http://schemas.microsoft.com/office/drawing/2014/main" id="{429961FB-2896-4EA2-8B67-16BA74B3F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  <a14:imgEffect>
                      <a14:brightnessContrast bright="-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1" b="13930"/>
          <a:stretch/>
        </p:blipFill>
        <p:spPr bwMode="auto">
          <a:xfrm>
            <a:off x="0" y="34119"/>
            <a:ext cx="12192000" cy="67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09420-5A09-4724-A5D9-946B84A4A9AC}"/>
              </a:ext>
            </a:extLst>
          </p:cNvPr>
          <p:cNvSpPr txBox="1"/>
          <p:nvPr/>
        </p:nvSpPr>
        <p:spPr>
          <a:xfrm>
            <a:off x="3405116" y="313898"/>
            <a:ext cx="5547815" cy="4616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2400" dirty="0"/>
              <a:t>Методологічні засади вивчення культури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E17DE-E148-4B6E-8D0D-FFE925B65FDE}"/>
              </a:ext>
            </a:extLst>
          </p:cNvPr>
          <p:cNvSpPr txBox="1"/>
          <p:nvPr/>
        </p:nvSpPr>
        <p:spPr>
          <a:xfrm>
            <a:off x="519751" y="1166842"/>
            <a:ext cx="11318544" cy="37856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2400" dirty="0"/>
              <a:t>До конкретних принципів вивчення культури відносять</a:t>
            </a:r>
            <a:r>
              <a:rPr lang="en-US" sz="2400" dirty="0"/>
              <a:t>:</a:t>
            </a:r>
            <a:endParaRPr lang="uk-U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Принцип історизму, котрий потребує розгляду історичних фактів відповідно до конкретних обставин.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Принцип об’єктивності, котрий вимагає опір на факти в їх пр</a:t>
            </a:r>
            <a:r>
              <a:rPr lang="en-US" sz="2400" dirty="0"/>
              <a:t>a</a:t>
            </a:r>
            <a:r>
              <a:rPr lang="uk-UA" sz="2400" dirty="0"/>
              <a:t>вдивому сенсі, не спотворені й не шаблонні.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Принцип соці</a:t>
            </a:r>
            <a:r>
              <a:rPr lang="en-US" sz="2400" dirty="0"/>
              <a:t>a</a:t>
            </a:r>
            <a:r>
              <a:rPr lang="uk-UA" sz="2400" dirty="0"/>
              <a:t>льного підходу, котрий передб</a:t>
            </a:r>
            <a:r>
              <a:rPr lang="en-US" sz="2400" dirty="0"/>
              <a:t>a</a:t>
            </a:r>
            <a:r>
              <a:rPr lang="uk-UA" sz="2400" dirty="0"/>
              <a:t>чає розгляд </a:t>
            </a:r>
            <a:r>
              <a:rPr lang="en-US" sz="2400" dirty="0"/>
              <a:t>i</a:t>
            </a:r>
            <a:r>
              <a:rPr lang="uk-UA" sz="2400" dirty="0"/>
              <a:t>сторико-культурних процесів з урахування інтересів різних шарів суспільства.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Принцип альтернативності визначає чи вірогідна подія, явище, процес з допомогою об’єктивних можливостей.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575822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896</Words>
  <Application>Microsoft Office PowerPoint</Application>
  <PresentationFormat>Широкоэкранный</PresentationFormat>
  <Paragraphs>72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Гуща</dc:creator>
  <cp:lastModifiedBy>Дмитрий Гуща</cp:lastModifiedBy>
  <cp:revision>23</cp:revision>
  <dcterms:created xsi:type="dcterms:W3CDTF">2021-04-24T09:48:02Z</dcterms:created>
  <dcterms:modified xsi:type="dcterms:W3CDTF">2021-04-24T13:21:30Z</dcterms:modified>
</cp:coreProperties>
</file>